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701" r:id="rId2"/>
    <p:sldMasterId id="2147483703" r:id="rId3"/>
  </p:sldMasterIdLst>
  <p:notesMasterIdLst>
    <p:notesMasterId r:id="rId18"/>
  </p:notesMasterIdLst>
  <p:sldIdLst>
    <p:sldId id="257" r:id="rId4"/>
    <p:sldId id="483" r:id="rId5"/>
    <p:sldId id="335" r:id="rId6"/>
    <p:sldId id="421" r:id="rId7"/>
    <p:sldId id="474" r:id="rId8"/>
    <p:sldId id="481" r:id="rId9"/>
    <p:sldId id="475" r:id="rId10"/>
    <p:sldId id="476" r:id="rId11"/>
    <p:sldId id="477" r:id="rId12"/>
    <p:sldId id="478" r:id="rId13"/>
    <p:sldId id="482" r:id="rId14"/>
    <p:sldId id="325" r:id="rId15"/>
    <p:sldId id="287" r:id="rId16"/>
    <p:sldId id="326" r:id="rId17"/>
  </p:sldIdLst>
  <p:sldSz cx="9144000" cy="5143500" type="screen16x9"/>
  <p:notesSz cx="6858000" cy="9144000"/>
  <p:embeddedFontLst>
    <p:embeddedFont>
      <p:font typeface="Arial Unicode MS" panose="020B0604020202020204" pitchFamily="34" charset="-128"/>
      <p:regular r:id="rId19"/>
    </p:embeddedFont>
    <p:embeddedFont>
      <p:font typeface="Century Gothic" panose="020B0502020202020204" pitchFamily="34"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Helvetica" panose="020B0604020202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Slab" pitchFamily="2" charset="0"/>
      <p:regular r:id="rId40"/>
      <p:bold r:id="rId41"/>
    </p:embeddedFont>
    <p:embeddedFont>
      <p:font typeface="Wingdings 3" panose="050401020108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EAB13D49-435F-4F1B-A7F9-E54D58778467}">
          <p14:sldIdLst>
            <p14:sldId id="257"/>
            <p14:sldId id="483"/>
            <p14:sldId id="335"/>
            <p14:sldId id="421"/>
            <p14:sldId id="474"/>
            <p14:sldId id="481"/>
            <p14:sldId id="475"/>
            <p14:sldId id="476"/>
            <p14:sldId id="477"/>
            <p14:sldId id="478"/>
            <p14:sldId id="482"/>
          </p14:sldIdLst>
        </p14:section>
        <p14:section name="E-Content Future Scope " id="{86A8FBD4-50A7-4E11-A175-8D095477D7AC}">
          <p14:sldIdLst>
            <p14:sldId id="325"/>
            <p14:sldId id="287"/>
            <p14:sldId id="3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22A"/>
    <a:srgbClr val="853B75"/>
    <a:srgbClr val="00517C"/>
    <a:srgbClr val="903B0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snapToGrid="0">
      <p:cViewPr varScale="1">
        <p:scale>
          <a:sx n="89" d="100"/>
          <a:sy n="89" d="100"/>
        </p:scale>
        <p:origin x="84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801f5eb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801f5eb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1202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6f75fce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6f75fce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c6f75fce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c6f75fce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6f75fc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6f75fc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11"/>
            <a:ext cx="7886700" cy="554292"/>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8930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60538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272174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6695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590221-6F33-4CE4-80DA-13B2AA31525D}" type="datetimeFigureOut">
              <a:rPr lang="en-IN" smtClean="0"/>
              <a:t>15-05-2024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1649157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590221-6F33-4CE4-80DA-13B2AA31525D}" type="datetimeFigureOut">
              <a:rPr lang="en-IN" smtClean="0"/>
              <a:t>15-05-2024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60145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1697097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24217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2744234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590221-6F33-4CE4-80DA-13B2AA31525D}" type="datetimeFigureOut">
              <a:rPr lang="en-IN" smtClean="0"/>
              <a:t>15-05-2024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318086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590221-6F33-4CE4-80DA-13B2AA31525D}" type="datetimeFigureOut">
              <a:rPr lang="en-IN" smtClean="0"/>
              <a:t>15-05-2024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235025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1064581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
        <p:nvSpPr>
          <p:cNvPr id="9" name="TextBox 8"/>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279629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252708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97907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3898614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194364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590221-6F33-4CE4-80DA-13B2AA31525D}" type="datetimeFigureOut">
              <a:rPr lang="en-IN" smtClean="0"/>
              <a:t>15-05-2024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CEBB62-B903-45FD-93FB-125A0CF3D347}" type="slidenum">
              <a:rPr lang="en-IN" smtClean="0"/>
              <a:t>‹#›</a:t>
            </a:fld>
            <a:endParaRPr lang="en-IN"/>
          </a:p>
        </p:txBody>
      </p:sp>
    </p:spTree>
    <p:extLst>
      <p:ext uri="{BB962C8B-B14F-4D97-AF65-F5344CB8AC3E}">
        <p14:creationId xmlns:p14="http://schemas.microsoft.com/office/powerpoint/2010/main" val="991117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51498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3933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0150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5.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4.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3.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2612"/>
            <a:ext cx="7886700" cy="554292"/>
          </a:xfrm>
          <a:prstGeom prst="rect">
            <a:avLst/>
          </a:prstGeom>
        </p:spPr>
        <p:txBody>
          <a:bodyPr lIns="68580" tIns="34290" rIns="0" bIns="34290">
            <a:normAutofit/>
          </a:bodyPr>
          <a:lstStyle/>
          <a:p>
            <a:pPr marL="0" lvl="0"/>
            <a:r>
              <a:rPr lang="en-US"/>
              <a:t>Click to edit Master title style</a:t>
            </a:r>
          </a:p>
        </p:txBody>
      </p:sp>
      <p:sp>
        <p:nvSpPr>
          <p:cNvPr id="3" name="Text Placeholder 2"/>
          <p:cNvSpPr>
            <a:spLocks noGrp="1"/>
          </p:cNvSpPr>
          <p:nvPr>
            <p:ph type="body" idx="1"/>
          </p:nvPr>
        </p:nvSpPr>
        <p:spPr>
          <a:xfrm>
            <a:off x="628650" y="914401"/>
            <a:ext cx="7886700" cy="3718322"/>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9876659"/>
      </p:ext>
    </p:extLst>
  </p:cSld>
  <p:clrMap bg1="lt1" tx1="dk1" bg2="lt2" tx2="dk2" accent1="accent1" accent2="accent2" accent3="accent3" accent4="accent4" accent5="accent5" accent6="accent6" hlink="hlink" folHlink="folHlink"/>
  <p:sldLayoutIdLst>
    <p:sldLayoutId id="2147483702"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783"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j-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5E590221-6F33-4CE4-80DA-13B2AA31525D}" type="datetimeFigureOut">
              <a:rPr lang="en-IN" smtClean="0"/>
              <a:t>15-05-2024</a:t>
            </a:fld>
            <a:endParaRPr lang="en-IN"/>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6BCEBB62-B903-45FD-93FB-125A0CF3D347}" type="slidenum">
              <a:rPr lang="en-IN" smtClean="0"/>
              <a:t>‹#›</a:t>
            </a:fld>
            <a:endParaRPr lang="en-IN"/>
          </a:p>
        </p:txBody>
      </p:sp>
    </p:spTree>
    <p:extLst>
      <p:ext uri="{BB962C8B-B14F-4D97-AF65-F5344CB8AC3E}">
        <p14:creationId xmlns:p14="http://schemas.microsoft.com/office/powerpoint/2010/main" val="3022300630"/>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classroomscreen.co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mailto:drmeenakshirathi@mp.gov.in" TargetMode="External"/><Relationship Id="rId4" Type="http://schemas.openxmlformats.org/officeDocument/2006/relationships/hyperlink" Target="mailto:drmeenakshirathi01@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lassroomscreen.co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ADC844-64F9-7127-8FA0-17124DAED6B8}"/>
              </a:ext>
            </a:extLst>
          </p:cNvPr>
          <p:cNvSpPr/>
          <p:nvPr/>
        </p:nvSpPr>
        <p:spPr>
          <a:xfrm>
            <a:off x="0" y="2376235"/>
            <a:ext cx="2140772" cy="19851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70" name="Google Shape;70;p14"/>
          <p:cNvSpPr txBox="1">
            <a:spLocks noGrp="1"/>
          </p:cNvSpPr>
          <p:nvPr>
            <p:ph type="ctrTitle"/>
          </p:nvPr>
        </p:nvSpPr>
        <p:spPr>
          <a:xfrm>
            <a:off x="1439557" y="652977"/>
            <a:ext cx="7747471" cy="17232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latin typeface="Constantia" panose="02030602050306030303" pitchFamily="18" charset="0"/>
              </a:rPr>
              <a:t>Enhance Teaching-Learning using Classroom Screen</a:t>
            </a:r>
            <a:endParaRPr dirty="0"/>
          </a:p>
        </p:txBody>
      </p:sp>
      <p:sp>
        <p:nvSpPr>
          <p:cNvPr id="71" name="Google Shape;71;p14"/>
          <p:cNvSpPr txBox="1">
            <a:spLocks noGrp="1"/>
          </p:cNvSpPr>
          <p:nvPr>
            <p:ph type="subTitle" idx="1"/>
          </p:nvPr>
        </p:nvSpPr>
        <p:spPr>
          <a:xfrm>
            <a:off x="2039637" y="3273326"/>
            <a:ext cx="5658845" cy="108810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Dr. Meenakshi Rathi</a:t>
            </a:r>
            <a:endParaRPr sz="3600" dirty="0"/>
          </a:p>
          <a:p>
            <a:pPr marL="0" lvl="0" indent="0" algn="ctr" rtl="0">
              <a:spcBef>
                <a:spcPts val="0"/>
              </a:spcBef>
              <a:spcAft>
                <a:spcPts val="0"/>
              </a:spcAft>
              <a:buNone/>
            </a:pPr>
            <a:r>
              <a:rPr lang="en" sz="1800" dirty="0"/>
              <a:t>Assistant Professor, Commerce,</a:t>
            </a:r>
            <a:endParaRPr sz="1800" dirty="0"/>
          </a:p>
          <a:p>
            <a:pPr marL="0" lvl="0" indent="0" algn="ctr" rtl="0">
              <a:spcBef>
                <a:spcPts val="0"/>
              </a:spcBef>
              <a:spcAft>
                <a:spcPts val="0"/>
              </a:spcAft>
              <a:buNone/>
            </a:pPr>
            <a:r>
              <a:rPr lang="en-IN" sz="1800" dirty="0"/>
              <a:t>Institute for Excellence in Higher Education</a:t>
            </a:r>
            <a:r>
              <a:rPr lang="en" sz="1800" dirty="0"/>
              <a:t>. </a:t>
            </a:r>
          </a:p>
          <a:p>
            <a:pPr marL="0" lvl="0" indent="0" algn="ctr" rtl="0">
              <a:spcBef>
                <a:spcPts val="0"/>
              </a:spcBef>
              <a:spcAft>
                <a:spcPts val="0"/>
              </a:spcAft>
              <a:buNone/>
            </a:pPr>
            <a:r>
              <a:rPr lang="en" sz="1800" dirty="0"/>
              <a:t>Bhopal Madhya Pradesh</a:t>
            </a:r>
            <a:endParaRPr sz="1800" dirty="0"/>
          </a:p>
        </p:txBody>
      </p:sp>
      <p:sp>
        <p:nvSpPr>
          <p:cNvPr id="73" name="Google Shape;7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3" name="Picture 2">
            <a:extLst>
              <a:ext uri="{FF2B5EF4-FFF2-40B4-BE49-F238E27FC236}">
                <a16:creationId xmlns:a16="http://schemas.microsoft.com/office/drawing/2014/main" id="{C253140B-66A5-4C3F-8A9D-A5FDE7DDFB77}"/>
              </a:ext>
            </a:extLst>
          </p:cNvPr>
          <p:cNvPicPr>
            <a:picLocks noChangeAspect="1"/>
          </p:cNvPicPr>
          <p:nvPr/>
        </p:nvPicPr>
        <p:blipFill>
          <a:blip r:embed="rId3"/>
          <a:stretch>
            <a:fillRect/>
          </a:stretch>
        </p:blipFill>
        <p:spPr>
          <a:xfrm rot="20644378">
            <a:off x="72969" y="412466"/>
            <a:ext cx="1356459" cy="1524111"/>
          </a:xfrm>
          <a:prstGeom prst="rect">
            <a:avLst/>
          </a:prstGeom>
        </p:spPr>
      </p:pic>
      <p:pic>
        <p:nvPicPr>
          <p:cNvPr id="2" name="Picture 2" descr="National Council of Educational Research and Training - NCERT - Home |  Facebook">
            <a:extLst>
              <a:ext uri="{FF2B5EF4-FFF2-40B4-BE49-F238E27FC236}">
                <a16:creationId xmlns:a16="http://schemas.microsoft.com/office/drawing/2014/main" id="{614BFAE7-C53C-B335-417F-8A01DD6DC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50" y="2685872"/>
            <a:ext cx="1564640" cy="1236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assroomscreen | Home">
            <a:extLst>
              <a:ext uri="{FF2B5EF4-FFF2-40B4-BE49-F238E27FC236}">
                <a16:creationId xmlns:a16="http://schemas.microsoft.com/office/drawing/2014/main" id="{85E6139B-89D6-FF9C-E2E2-63BFD6827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095"/>
            <a:ext cx="9144000" cy="46553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4487A30-923A-FC90-0B16-AF8986CF82D7}"/>
              </a:ext>
            </a:extLst>
          </p:cNvPr>
          <p:cNvSpPr/>
          <p:nvPr/>
        </p:nvSpPr>
        <p:spPr>
          <a:xfrm>
            <a:off x="748479" y="1335534"/>
            <a:ext cx="1106392"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QR Code</a:t>
            </a:r>
          </a:p>
        </p:txBody>
      </p:sp>
      <p:sp>
        <p:nvSpPr>
          <p:cNvPr id="3" name="Rectangle 2">
            <a:extLst>
              <a:ext uri="{FF2B5EF4-FFF2-40B4-BE49-F238E27FC236}">
                <a16:creationId xmlns:a16="http://schemas.microsoft.com/office/drawing/2014/main" id="{D976FB9B-6F92-87BF-344E-30BBEAFFE194}"/>
              </a:ext>
            </a:extLst>
          </p:cNvPr>
          <p:cNvSpPr/>
          <p:nvPr/>
        </p:nvSpPr>
        <p:spPr>
          <a:xfrm>
            <a:off x="2249328" y="1335534"/>
            <a:ext cx="776175"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Timer</a:t>
            </a:r>
          </a:p>
        </p:txBody>
      </p:sp>
      <p:sp>
        <p:nvSpPr>
          <p:cNvPr id="4" name="Rectangle 3">
            <a:extLst>
              <a:ext uri="{FF2B5EF4-FFF2-40B4-BE49-F238E27FC236}">
                <a16:creationId xmlns:a16="http://schemas.microsoft.com/office/drawing/2014/main" id="{7407E4ED-BA8F-3950-3BF1-5C596DB197D2}"/>
              </a:ext>
            </a:extLst>
          </p:cNvPr>
          <p:cNvSpPr/>
          <p:nvPr/>
        </p:nvSpPr>
        <p:spPr>
          <a:xfrm>
            <a:off x="3458427" y="1335534"/>
            <a:ext cx="1066318"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Webcam</a:t>
            </a:r>
          </a:p>
        </p:txBody>
      </p:sp>
      <p:sp>
        <p:nvSpPr>
          <p:cNvPr id="5" name="Rectangle 4">
            <a:extLst>
              <a:ext uri="{FF2B5EF4-FFF2-40B4-BE49-F238E27FC236}">
                <a16:creationId xmlns:a16="http://schemas.microsoft.com/office/drawing/2014/main" id="{ED509F79-15D0-1B89-AE0B-AFC29412FA90}"/>
              </a:ext>
            </a:extLst>
          </p:cNvPr>
          <p:cNvSpPr/>
          <p:nvPr/>
        </p:nvSpPr>
        <p:spPr>
          <a:xfrm>
            <a:off x="4715553" y="1335535"/>
            <a:ext cx="1112805"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Calendar</a:t>
            </a:r>
          </a:p>
        </p:txBody>
      </p:sp>
      <p:sp>
        <p:nvSpPr>
          <p:cNvPr id="6" name="Rectangle 5">
            <a:extLst>
              <a:ext uri="{FF2B5EF4-FFF2-40B4-BE49-F238E27FC236}">
                <a16:creationId xmlns:a16="http://schemas.microsoft.com/office/drawing/2014/main" id="{5E42D7D0-D45D-2B47-BC38-0AE6826852C8}"/>
              </a:ext>
            </a:extLst>
          </p:cNvPr>
          <p:cNvSpPr/>
          <p:nvPr/>
        </p:nvSpPr>
        <p:spPr>
          <a:xfrm>
            <a:off x="6046318" y="1335535"/>
            <a:ext cx="899606"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Embed</a:t>
            </a:r>
          </a:p>
        </p:txBody>
      </p:sp>
      <p:sp>
        <p:nvSpPr>
          <p:cNvPr id="7" name="Rectangle 6">
            <a:extLst>
              <a:ext uri="{FF2B5EF4-FFF2-40B4-BE49-F238E27FC236}">
                <a16:creationId xmlns:a16="http://schemas.microsoft.com/office/drawing/2014/main" id="{81E50D11-5EA5-9E49-7FE3-C0A7EF68ADCC}"/>
              </a:ext>
            </a:extLst>
          </p:cNvPr>
          <p:cNvSpPr/>
          <p:nvPr/>
        </p:nvSpPr>
        <p:spPr>
          <a:xfrm>
            <a:off x="7289129" y="1335535"/>
            <a:ext cx="1106392"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QR Code</a:t>
            </a:r>
          </a:p>
        </p:txBody>
      </p:sp>
      <p:sp>
        <p:nvSpPr>
          <p:cNvPr id="15" name="Rectangle 14">
            <a:extLst>
              <a:ext uri="{FF2B5EF4-FFF2-40B4-BE49-F238E27FC236}">
                <a16:creationId xmlns:a16="http://schemas.microsoft.com/office/drawing/2014/main" id="{B6EB6897-A323-93BF-BDC6-3085B94D4273}"/>
              </a:ext>
            </a:extLst>
          </p:cNvPr>
          <p:cNvSpPr/>
          <p:nvPr/>
        </p:nvSpPr>
        <p:spPr>
          <a:xfrm>
            <a:off x="713364" y="3004767"/>
            <a:ext cx="1330813" cy="276999"/>
          </a:xfrm>
          <a:prstGeom prst="rect">
            <a:avLst/>
          </a:prstGeom>
          <a:noFill/>
        </p:spPr>
        <p:txBody>
          <a:bodyPr wrap="none" lIns="91440" tIns="45720" rIns="91440" bIns="45720">
            <a:spAutoFit/>
          </a:bodyPr>
          <a:lstStyle/>
          <a:p>
            <a:pPr algn="ctr"/>
            <a:r>
              <a:rPr lang="en-US" sz="1200" b="1" cap="none" spc="50" dirty="0">
                <a:ln w="0"/>
                <a:solidFill>
                  <a:schemeClr val="bg2"/>
                </a:solidFill>
                <a:effectLst>
                  <a:innerShdw blurRad="63500" dist="50800" dir="13500000">
                    <a:srgbClr val="000000">
                      <a:alpha val="50000"/>
                    </a:srgbClr>
                  </a:innerShdw>
                </a:effectLst>
              </a:rPr>
              <a:t>Random Name</a:t>
            </a:r>
          </a:p>
        </p:txBody>
      </p:sp>
      <p:sp>
        <p:nvSpPr>
          <p:cNvPr id="16" name="Rectangle 15">
            <a:extLst>
              <a:ext uri="{FF2B5EF4-FFF2-40B4-BE49-F238E27FC236}">
                <a16:creationId xmlns:a16="http://schemas.microsoft.com/office/drawing/2014/main" id="{BE0BC0C2-27C3-FDEF-42DF-6F656A43CE79}"/>
              </a:ext>
            </a:extLst>
          </p:cNvPr>
          <p:cNvSpPr/>
          <p:nvPr/>
        </p:nvSpPr>
        <p:spPr>
          <a:xfrm>
            <a:off x="2398558" y="3004767"/>
            <a:ext cx="631904"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Text</a:t>
            </a:r>
          </a:p>
        </p:txBody>
      </p:sp>
      <p:sp>
        <p:nvSpPr>
          <p:cNvPr id="17" name="Rectangle 16">
            <a:extLst>
              <a:ext uri="{FF2B5EF4-FFF2-40B4-BE49-F238E27FC236}">
                <a16:creationId xmlns:a16="http://schemas.microsoft.com/office/drawing/2014/main" id="{0700B11E-EC13-BABC-C353-5071470ED4FE}"/>
              </a:ext>
            </a:extLst>
          </p:cNvPr>
          <p:cNvSpPr/>
          <p:nvPr/>
        </p:nvSpPr>
        <p:spPr>
          <a:xfrm>
            <a:off x="3338726" y="3037041"/>
            <a:ext cx="1330814" cy="276999"/>
          </a:xfrm>
          <a:prstGeom prst="rect">
            <a:avLst/>
          </a:prstGeom>
          <a:noFill/>
        </p:spPr>
        <p:txBody>
          <a:bodyPr wrap="none" lIns="91440" tIns="45720" rIns="91440" bIns="45720">
            <a:spAutoFit/>
          </a:bodyPr>
          <a:lstStyle/>
          <a:p>
            <a:pPr algn="ctr"/>
            <a:r>
              <a:rPr lang="en-US" sz="1200" b="1" cap="none" spc="50" dirty="0">
                <a:ln w="0"/>
                <a:solidFill>
                  <a:schemeClr val="bg2"/>
                </a:solidFill>
                <a:effectLst>
                  <a:innerShdw blurRad="63500" dist="50800" dir="13500000">
                    <a:srgbClr val="000000">
                      <a:alpha val="50000"/>
                    </a:srgbClr>
                  </a:innerShdw>
                </a:effectLst>
              </a:rPr>
              <a:t>Work Symbols</a:t>
            </a:r>
          </a:p>
        </p:txBody>
      </p:sp>
      <p:sp>
        <p:nvSpPr>
          <p:cNvPr id="18" name="Rectangle 17">
            <a:extLst>
              <a:ext uri="{FF2B5EF4-FFF2-40B4-BE49-F238E27FC236}">
                <a16:creationId xmlns:a16="http://schemas.microsoft.com/office/drawing/2014/main" id="{7F82FBEA-3D98-00D1-7109-2659B57B5440}"/>
              </a:ext>
            </a:extLst>
          </p:cNvPr>
          <p:cNvSpPr/>
          <p:nvPr/>
        </p:nvSpPr>
        <p:spPr>
          <a:xfrm>
            <a:off x="4904832" y="3004767"/>
            <a:ext cx="587020"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Poll</a:t>
            </a:r>
          </a:p>
        </p:txBody>
      </p:sp>
      <p:sp>
        <p:nvSpPr>
          <p:cNvPr id="19" name="Rectangle 18">
            <a:extLst>
              <a:ext uri="{FF2B5EF4-FFF2-40B4-BE49-F238E27FC236}">
                <a16:creationId xmlns:a16="http://schemas.microsoft.com/office/drawing/2014/main" id="{6A87CB7B-79CA-C12A-76AD-2058C978E695}"/>
              </a:ext>
            </a:extLst>
          </p:cNvPr>
          <p:cNvSpPr/>
          <p:nvPr/>
        </p:nvSpPr>
        <p:spPr>
          <a:xfrm>
            <a:off x="5700107" y="3004767"/>
            <a:ext cx="1359667" cy="307777"/>
          </a:xfrm>
          <a:prstGeom prst="rect">
            <a:avLst/>
          </a:prstGeom>
          <a:noFill/>
        </p:spPr>
        <p:txBody>
          <a:bodyPr wrap="none" lIns="91440" tIns="45720" rIns="91440" bIns="45720">
            <a:spAutoFit/>
          </a:bodyPr>
          <a:lstStyle/>
          <a:p>
            <a:pPr algn="ctr"/>
            <a:r>
              <a:rPr lang="en-US" b="1" cap="none" spc="50" dirty="0">
                <a:ln w="0"/>
                <a:solidFill>
                  <a:schemeClr val="bg2"/>
                </a:solidFill>
                <a:effectLst>
                  <a:innerShdw blurRad="63500" dist="50800" dir="13500000">
                    <a:srgbClr val="000000">
                      <a:alpha val="50000"/>
                    </a:srgbClr>
                  </a:innerShdw>
                </a:effectLst>
              </a:rPr>
              <a:t>Group Maker</a:t>
            </a:r>
          </a:p>
        </p:txBody>
      </p:sp>
      <p:sp>
        <p:nvSpPr>
          <p:cNvPr id="20" name="Rectangle 19">
            <a:extLst>
              <a:ext uri="{FF2B5EF4-FFF2-40B4-BE49-F238E27FC236}">
                <a16:creationId xmlns:a16="http://schemas.microsoft.com/office/drawing/2014/main" id="{EB2FD123-858F-DAB5-F89E-7CBD3E7FD255}"/>
              </a:ext>
            </a:extLst>
          </p:cNvPr>
          <p:cNvSpPr/>
          <p:nvPr/>
        </p:nvSpPr>
        <p:spPr>
          <a:xfrm>
            <a:off x="7468762" y="2983252"/>
            <a:ext cx="643125"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Dice</a:t>
            </a:r>
          </a:p>
        </p:txBody>
      </p:sp>
      <p:sp>
        <p:nvSpPr>
          <p:cNvPr id="21" name="Rectangle 20">
            <a:extLst>
              <a:ext uri="{FF2B5EF4-FFF2-40B4-BE49-F238E27FC236}">
                <a16:creationId xmlns:a16="http://schemas.microsoft.com/office/drawing/2014/main" id="{6E6159C6-14A3-E275-F342-B675410B1B71}"/>
              </a:ext>
            </a:extLst>
          </p:cNvPr>
          <p:cNvSpPr/>
          <p:nvPr/>
        </p:nvSpPr>
        <p:spPr>
          <a:xfrm>
            <a:off x="646258" y="4663242"/>
            <a:ext cx="1317990" cy="307777"/>
          </a:xfrm>
          <a:prstGeom prst="rect">
            <a:avLst/>
          </a:prstGeom>
          <a:noFill/>
        </p:spPr>
        <p:txBody>
          <a:bodyPr wrap="none" lIns="91440" tIns="45720" rIns="91440" bIns="45720">
            <a:spAutoFit/>
          </a:bodyPr>
          <a:lstStyle/>
          <a:p>
            <a:pPr algn="ctr"/>
            <a:r>
              <a:rPr lang="en-US" b="1" cap="none" spc="50" dirty="0">
                <a:ln w="0"/>
                <a:solidFill>
                  <a:schemeClr val="bg2"/>
                </a:solidFill>
                <a:effectLst>
                  <a:innerShdw blurRad="63500" dist="50800" dir="13500000">
                    <a:srgbClr val="000000">
                      <a:alpha val="50000"/>
                    </a:srgbClr>
                  </a:innerShdw>
                </a:effectLst>
              </a:rPr>
              <a:t>Sound Level</a:t>
            </a:r>
          </a:p>
        </p:txBody>
      </p:sp>
      <p:sp>
        <p:nvSpPr>
          <p:cNvPr id="22" name="Rectangle 21">
            <a:extLst>
              <a:ext uri="{FF2B5EF4-FFF2-40B4-BE49-F238E27FC236}">
                <a16:creationId xmlns:a16="http://schemas.microsoft.com/office/drawing/2014/main" id="{0D5FC4D9-1267-2C21-1F61-7B81A28D3D5E}"/>
              </a:ext>
            </a:extLst>
          </p:cNvPr>
          <p:cNvSpPr/>
          <p:nvPr/>
        </p:nvSpPr>
        <p:spPr>
          <a:xfrm>
            <a:off x="2044606" y="4674000"/>
            <a:ext cx="1300356" cy="307777"/>
          </a:xfrm>
          <a:prstGeom prst="rect">
            <a:avLst/>
          </a:prstGeom>
          <a:noFill/>
        </p:spPr>
        <p:txBody>
          <a:bodyPr wrap="none" lIns="91440" tIns="45720" rIns="91440" bIns="45720">
            <a:spAutoFit/>
          </a:bodyPr>
          <a:lstStyle/>
          <a:p>
            <a:pPr algn="ctr"/>
            <a:r>
              <a:rPr lang="en-US" b="1" cap="none" spc="50" dirty="0">
                <a:ln w="0"/>
                <a:solidFill>
                  <a:schemeClr val="bg2"/>
                </a:solidFill>
                <a:effectLst>
                  <a:innerShdw blurRad="63500" dist="50800" dir="13500000">
                    <a:srgbClr val="000000">
                      <a:alpha val="50000"/>
                    </a:srgbClr>
                  </a:innerShdw>
                </a:effectLst>
              </a:rPr>
              <a:t>Traffic Light</a:t>
            </a:r>
          </a:p>
        </p:txBody>
      </p:sp>
      <p:sp>
        <p:nvSpPr>
          <p:cNvPr id="23" name="Rectangle 22">
            <a:extLst>
              <a:ext uri="{FF2B5EF4-FFF2-40B4-BE49-F238E27FC236}">
                <a16:creationId xmlns:a16="http://schemas.microsoft.com/office/drawing/2014/main" id="{876D6C5D-4EB8-4813-5EC0-DF69523DED15}"/>
              </a:ext>
            </a:extLst>
          </p:cNvPr>
          <p:cNvSpPr/>
          <p:nvPr/>
        </p:nvSpPr>
        <p:spPr>
          <a:xfrm>
            <a:off x="3579968" y="4663243"/>
            <a:ext cx="704039" cy="307777"/>
          </a:xfrm>
          <a:prstGeom prst="rect">
            <a:avLst/>
          </a:prstGeom>
          <a:noFill/>
        </p:spPr>
        <p:txBody>
          <a:bodyPr wrap="none" lIns="91440" tIns="45720" rIns="91440" bIns="45720">
            <a:spAutoFit/>
          </a:bodyPr>
          <a:lstStyle/>
          <a:p>
            <a:pPr algn="ctr"/>
            <a:r>
              <a:rPr lang="en-US" b="1" cap="none" spc="50" dirty="0">
                <a:ln w="0"/>
                <a:solidFill>
                  <a:schemeClr val="bg2"/>
                </a:solidFill>
                <a:effectLst>
                  <a:innerShdw blurRad="63500" dist="50800" dir="13500000">
                    <a:srgbClr val="000000">
                      <a:alpha val="50000"/>
                    </a:srgbClr>
                  </a:innerShdw>
                </a:effectLst>
              </a:rPr>
              <a:t>Video</a:t>
            </a:r>
          </a:p>
        </p:txBody>
      </p:sp>
      <p:sp>
        <p:nvSpPr>
          <p:cNvPr id="24" name="Rectangle 23">
            <a:extLst>
              <a:ext uri="{FF2B5EF4-FFF2-40B4-BE49-F238E27FC236}">
                <a16:creationId xmlns:a16="http://schemas.microsoft.com/office/drawing/2014/main" id="{5F2A315A-7DC4-D7C4-8731-39AA7C7E79FF}"/>
              </a:ext>
            </a:extLst>
          </p:cNvPr>
          <p:cNvSpPr/>
          <p:nvPr/>
        </p:nvSpPr>
        <p:spPr>
          <a:xfrm>
            <a:off x="4870612" y="4641727"/>
            <a:ext cx="809838"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Image</a:t>
            </a:r>
          </a:p>
        </p:txBody>
      </p:sp>
      <p:sp>
        <p:nvSpPr>
          <p:cNvPr id="25" name="Rectangle 24">
            <a:extLst>
              <a:ext uri="{FF2B5EF4-FFF2-40B4-BE49-F238E27FC236}">
                <a16:creationId xmlns:a16="http://schemas.microsoft.com/office/drawing/2014/main" id="{5865FB75-00FE-C86C-BC32-05303231CEFE}"/>
              </a:ext>
            </a:extLst>
          </p:cNvPr>
          <p:cNvSpPr/>
          <p:nvPr/>
        </p:nvSpPr>
        <p:spPr>
          <a:xfrm>
            <a:off x="6262223" y="4674001"/>
            <a:ext cx="776175"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Timer</a:t>
            </a:r>
          </a:p>
        </p:txBody>
      </p:sp>
      <p:sp>
        <p:nvSpPr>
          <p:cNvPr id="26" name="Rectangle 25">
            <a:extLst>
              <a:ext uri="{FF2B5EF4-FFF2-40B4-BE49-F238E27FC236}">
                <a16:creationId xmlns:a16="http://schemas.microsoft.com/office/drawing/2014/main" id="{DAE8A9AC-FEFC-03DB-1704-1570242D9907}"/>
              </a:ext>
            </a:extLst>
          </p:cNvPr>
          <p:cNvSpPr/>
          <p:nvPr/>
        </p:nvSpPr>
        <p:spPr>
          <a:xfrm>
            <a:off x="7565180" y="4630969"/>
            <a:ext cx="712054" cy="338554"/>
          </a:xfrm>
          <a:prstGeom prst="rect">
            <a:avLst/>
          </a:prstGeom>
          <a:noFill/>
        </p:spPr>
        <p:txBody>
          <a:bodyPr wrap="none" lIns="91440" tIns="45720" rIns="91440" bIns="45720">
            <a:spAutoFit/>
          </a:bodyPr>
          <a:lstStyle/>
          <a:p>
            <a:pPr algn="ctr"/>
            <a:r>
              <a:rPr lang="en-US" sz="1600" b="1" cap="none" spc="50" dirty="0">
                <a:ln w="0"/>
                <a:solidFill>
                  <a:schemeClr val="bg2"/>
                </a:solidFill>
                <a:effectLst>
                  <a:innerShdw blurRad="63500" dist="50800" dir="13500000">
                    <a:srgbClr val="000000">
                      <a:alpha val="50000"/>
                    </a:srgbClr>
                  </a:innerShdw>
                </a:effectLst>
              </a:rPr>
              <a:t>Draw</a:t>
            </a:r>
          </a:p>
        </p:txBody>
      </p:sp>
    </p:spTree>
    <p:extLst>
      <p:ext uri="{BB962C8B-B14F-4D97-AF65-F5344CB8AC3E}">
        <p14:creationId xmlns:p14="http://schemas.microsoft.com/office/powerpoint/2010/main" val="76878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fade">
                                      <p:cBhvr>
                                        <p:cTn id="119" dur="1000"/>
                                        <p:tgtEl>
                                          <p:spTgt spid="25"/>
                                        </p:tgtEl>
                                      </p:cBhvr>
                                    </p:animEffect>
                                    <p:anim calcmode="lin" valueType="num">
                                      <p:cBhvr>
                                        <p:cTn id="120" dur="1000" fill="hold"/>
                                        <p:tgtEl>
                                          <p:spTgt spid="25"/>
                                        </p:tgtEl>
                                        <p:attrNameLst>
                                          <p:attrName>ppt_x</p:attrName>
                                        </p:attrNameLst>
                                      </p:cBhvr>
                                      <p:tavLst>
                                        <p:tav tm="0">
                                          <p:val>
                                            <p:strVal val="#ppt_x"/>
                                          </p:val>
                                        </p:tav>
                                        <p:tav tm="100000">
                                          <p:val>
                                            <p:strVal val="#ppt_x"/>
                                          </p:val>
                                        </p:tav>
                                      </p:tavLst>
                                    </p:anim>
                                    <p:anim calcmode="lin" valueType="num">
                                      <p:cBhvr>
                                        <p:cTn id="1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1000"/>
                                        <p:tgtEl>
                                          <p:spTgt spid="26"/>
                                        </p:tgtEl>
                                      </p:cBhvr>
                                    </p:animEffect>
                                    <p:anim calcmode="lin" valueType="num">
                                      <p:cBhvr>
                                        <p:cTn id="127" dur="1000" fill="hold"/>
                                        <p:tgtEl>
                                          <p:spTgt spid="26"/>
                                        </p:tgtEl>
                                        <p:attrNameLst>
                                          <p:attrName>ppt_x</p:attrName>
                                        </p:attrNameLst>
                                      </p:cBhvr>
                                      <p:tavLst>
                                        <p:tav tm="0">
                                          <p:val>
                                            <p:strVal val="#ppt_x"/>
                                          </p:val>
                                        </p:tav>
                                        <p:tav tm="100000">
                                          <p:val>
                                            <p:strVal val="#ppt_x"/>
                                          </p:val>
                                        </p:tav>
                                      </p:tavLst>
                                    </p:anim>
                                    <p:anim calcmode="lin" valueType="num">
                                      <p:cBhvr>
                                        <p:cTn id="1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755C2D-E821-462E-CF44-1E51731521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Rectangle: Rounded Corners 2">
            <a:extLst>
              <a:ext uri="{FF2B5EF4-FFF2-40B4-BE49-F238E27FC236}">
                <a16:creationId xmlns:a16="http://schemas.microsoft.com/office/drawing/2014/main" id="{C35E40DB-6ECC-C5E7-C780-4052DCE84AD5}"/>
              </a:ext>
            </a:extLst>
          </p:cNvPr>
          <p:cNvSpPr/>
          <p:nvPr/>
        </p:nvSpPr>
        <p:spPr>
          <a:xfrm>
            <a:off x="925757" y="2330760"/>
            <a:ext cx="7010073" cy="783193"/>
          </a:xfrm>
          <a:prstGeom prst="roundRect">
            <a:avLst/>
          </a:prstGeom>
          <a:solidFill>
            <a:srgbClr val="92D050"/>
          </a:solidFill>
        </p:spPr>
        <p:txBody>
          <a:bodyPr wrap="non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2"/>
              </a:rPr>
              <a:t>www.c</a:t>
            </a: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2"/>
              </a:rPr>
              <a:t>lassroomscreen.com</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a:extLst>
              <a:ext uri="{FF2B5EF4-FFF2-40B4-BE49-F238E27FC236}">
                <a16:creationId xmlns:a16="http://schemas.microsoft.com/office/drawing/2014/main" id="{3C61F740-E997-3E79-99E9-407BBEA7EFB5}"/>
              </a:ext>
            </a:extLst>
          </p:cNvPr>
          <p:cNvSpPr/>
          <p:nvPr/>
        </p:nvSpPr>
        <p:spPr>
          <a:xfrm>
            <a:off x="326053" y="743864"/>
            <a:ext cx="76097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Lets do some hands-on </a:t>
            </a:r>
          </a:p>
        </p:txBody>
      </p:sp>
      <p:pic>
        <p:nvPicPr>
          <p:cNvPr id="5" name="Picture 4">
            <a:extLst>
              <a:ext uri="{FF2B5EF4-FFF2-40B4-BE49-F238E27FC236}">
                <a16:creationId xmlns:a16="http://schemas.microsoft.com/office/drawing/2014/main" id="{08440BF6-9E99-0C56-369F-245E6F215F03}"/>
              </a:ext>
            </a:extLst>
          </p:cNvPr>
          <p:cNvPicPr>
            <a:picLocks noChangeAspect="1"/>
          </p:cNvPicPr>
          <p:nvPr/>
        </p:nvPicPr>
        <p:blipFill>
          <a:blip r:embed="rId3"/>
          <a:stretch>
            <a:fillRect/>
          </a:stretch>
        </p:blipFill>
        <p:spPr>
          <a:xfrm rot="20644378">
            <a:off x="7481618" y="50528"/>
            <a:ext cx="1356459" cy="1524111"/>
          </a:xfrm>
          <a:prstGeom prst="rect">
            <a:avLst/>
          </a:prstGeom>
        </p:spPr>
      </p:pic>
    </p:spTree>
    <p:extLst>
      <p:ext uri="{BB962C8B-B14F-4D97-AF65-F5344CB8AC3E}">
        <p14:creationId xmlns:p14="http://schemas.microsoft.com/office/powerpoint/2010/main" val="189140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265500" y="1818600"/>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E-Content</a:t>
            </a:r>
            <a:endParaRPr/>
          </a:p>
          <a:p>
            <a:pPr marL="0" lvl="0" indent="0" algn="ctr" rtl="0">
              <a:spcBef>
                <a:spcPts val="0"/>
              </a:spcBef>
              <a:spcAft>
                <a:spcPts val="0"/>
              </a:spcAft>
              <a:buNone/>
            </a:pPr>
            <a:r>
              <a:rPr lang="en"/>
              <a:t>Future Scope </a:t>
            </a:r>
            <a:endParaRPr/>
          </a:p>
        </p:txBody>
      </p:sp>
      <p:sp>
        <p:nvSpPr>
          <p:cNvPr id="139" name="Google Shape;139;p23"/>
          <p:cNvSpPr/>
          <p:nvPr/>
        </p:nvSpPr>
        <p:spPr>
          <a:xfrm>
            <a:off x="4875902" y="206736"/>
            <a:ext cx="3960000" cy="57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dirty="0">
                <a:latin typeface="Georgia"/>
                <a:ea typeface="Georgia"/>
                <a:cs typeface="Georgia"/>
                <a:sym typeface="Georgia"/>
              </a:rPr>
              <a:t>Blended Learning</a:t>
            </a:r>
            <a:endParaRPr sz="1900" b="1" dirty="0">
              <a:latin typeface="Georgia"/>
              <a:ea typeface="Georgia"/>
              <a:cs typeface="Georgia"/>
              <a:sym typeface="Georgia"/>
            </a:endParaRPr>
          </a:p>
        </p:txBody>
      </p:sp>
      <p:sp>
        <p:nvSpPr>
          <p:cNvPr id="140" name="Google Shape;140;p23"/>
          <p:cNvSpPr/>
          <p:nvPr/>
        </p:nvSpPr>
        <p:spPr>
          <a:xfrm>
            <a:off x="4901402" y="929452"/>
            <a:ext cx="3960000" cy="57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b="1"/>
              <a:t>Collaborative Teaching- Learning</a:t>
            </a:r>
            <a:endParaRPr sz="1700" b="1"/>
          </a:p>
        </p:txBody>
      </p:sp>
      <p:sp>
        <p:nvSpPr>
          <p:cNvPr id="141" name="Google Shape;141;p23"/>
          <p:cNvSpPr/>
          <p:nvPr/>
        </p:nvSpPr>
        <p:spPr>
          <a:xfrm>
            <a:off x="4897168" y="1588754"/>
            <a:ext cx="3938734" cy="57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t>Usage of Multimedia /Graphics/ GIFs /Animation/ Podcast/ Videos/ Audios</a:t>
            </a:r>
            <a:endParaRPr sz="1600" b="1" dirty="0"/>
          </a:p>
        </p:txBody>
      </p:sp>
      <p:sp>
        <p:nvSpPr>
          <p:cNvPr id="142" name="Google Shape;142;p23"/>
          <p:cNvSpPr/>
          <p:nvPr/>
        </p:nvSpPr>
        <p:spPr>
          <a:xfrm>
            <a:off x="4865201" y="2242083"/>
            <a:ext cx="3960000" cy="57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t>Growth of OER (Open Education Resource)</a:t>
            </a:r>
            <a:endParaRPr sz="1600" b="1" dirty="0"/>
          </a:p>
        </p:txBody>
      </p:sp>
      <p:sp>
        <p:nvSpPr>
          <p:cNvPr id="143" name="Google Shape;143;p23"/>
          <p:cNvSpPr/>
          <p:nvPr/>
        </p:nvSpPr>
        <p:spPr>
          <a:xfrm>
            <a:off x="4843935" y="2901385"/>
            <a:ext cx="3960000" cy="57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dirty="0"/>
              <a:t>3 A’s of Learning (Anyone, Anytime, AnyWhere)</a:t>
            </a:r>
            <a:endParaRPr sz="1500" b="1" dirty="0"/>
          </a:p>
        </p:txBody>
      </p:sp>
      <p:sp>
        <p:nvSpPr>
          <p:cNvPr id="144" name="Google Shape;144;p23"/>
          <p:cNvSpPr/>
          <p:nvPr/>
        </p:nvSpPr>
        <p:spPr>
          <a:xfrm>
            <a:off x="4854568" y="4207544"/>
            <a:ext cx="3960000" cy="57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t>Learner Centric (Increased Student Role)</a:t>
            </a:r>
            <a:endParaRPr sz="1600" b="1" dirty="0"/>
          </a:p>
        </p:txBody>
      </p:sp>
      <p:sp>
        <p:nvSpPr>
          <p:cNvPr id="9" name="Google Shape;144;p23">
            <a:extLst>
              <a:ext uri="{FF2B5EF4-FFF2-40B4-BE49-F238E27FC236}">
                <a16:creationId xmlns:a16="http://schemas.microsoft.com/office/drawing/2014/main" id="{54A1D4F4-11E7-4326-B236-BD8E10ADD322}"/>
              </a:ext>
            </a:extLst>
          </p:cNvPr>
          <p:cNvSpPr/>
          <p:nvPr/>
        </p:nvSpPr>
        <p:spPr>
          <a:xfrm>
            <a:off x="4858106" y="3547179"/>
            <a:ext cx="3960000" cy="576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t>MOOCs and META Universities</a:t>
            </a:r>
            <a:endParaRPr sz="1600" b="1"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wipe(left)">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wipe(left)">
                                      <p:cBhvr>
                                        <p:cTn id="17" dur="500"/>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wipe(left)">
                                      <p:cBhvr>
                                        <p:cTn id="22" dur="500"/>
                                        <p:tgtEl>
                                          <p:spTgt spid="1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wipe(left)">
                                      <p:cBhvr>
                                        <p:cTn id="27" dur="500"/>
                                        <p:tgtEl>
                                          <p:spTgt spid="1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wipe(left)">
                                      <p:cBhvr>
                                        <p:cTn id="3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42" grpId="0" animBg="1"/>
      <p:bldP spid="143" grpId="0" animBg="1"/>
      <p:bldP spid="14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4"/>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4"/>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highlight>
                  <a:srgbClr val="00FFFF"/>
                </a:highlight>
              </a:rPr>
              <a:t>Thankyou</a:t>
            </a:r>
            <a:endParaRPr>
              <a:solidFill>
                <a:schemeClr val="accent1"/>
              </a:solidFill>
              <a:highlight>
                <a:srgbClr val="00FFFF"/>
              </a:highlight>
            </a:endParaRPr>
          </a:p>
        </p:txBody>
      </p:sp>
      <p:pic>
        <p:nvPicPr>
          <p:cNvPr id="337" name="Google Shape;337;p44"/>
          <p:cNvPicPr preferRelativeResize="0"/>
          <p:nvPr/>
        </p:nvPicPr>
        <p:blipFill rotWithShape="1">
          <a:blip r:embed="rId3">
            <a:alphaModFix/>
          </a:blip>
          <a:srcRect t="18555" b="38551"/>
          <a:stretch/>
        </p:blipFill>
        <p:spPr>
          <a:xfrm>
            <a:off x="0" y="0"/>
            <a:ext cx="9144000" cy="3050524"/>
          </a:xfrm>
          <a:prstGeom prst="rect">
            <a:avLst/>
          </a:prstGeom>
          <a:noFill/>
          <a:ln>
            <a:noFill/>
          </a:ln>
        </p:spPr>
      </p:pic>
      <p:sp>
        <p:nvSpPr>
          <p:cNvPr id="338" name="Google Shape;33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 name="Rectangle 2">
            <a:extLst>
              <a:ext uri="{FF2B5EF4-FFF2-40B4-BE49-F238E27FC236}">
                <a16:creationId xmlns:a16="http://schemas.microsoft.com/office/drawing/2014/main" id="{A8052BA4-0104-2A23-1EEA-DC9DF77E8244}"/>
              </a:ext>
            </a:extLst>
          </p:cNvPr>
          <p:cNvSpPr/>
          <p:nvPr/>
        </p:nvSpPr>
        <p:spPr>
          <a:xfrm>
            <a:off x="122842" y="3290357"/>
            <a:ext cx="5292762" cy="1569660"/>
          </a:xfrm>
          <a:prstGeom prst="rect">
            <a:avLst/>
          </a:prstGeom>
          <a:noFill/>
        </p:spPr>
        <p:txBody>
          <a:bodyPr wrap="square" lIns="91440" tIns="45720" rIns="91440" bIns="45720">
            <a:spAutoFit/>
          </a:bodyPr>
          <a:lstStyle/>
          <a:p>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Dr. Meenakshi Rathi  </a:t>
            </a:r>
          </a:p>
          <a:p>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Mob: 9907078080 </a:t>
            </a:r>
          </a:p>
          <a:p>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hlinkClick r:id="rId4">
                  <a:extLst>
                    <a:ext uri="{A12FA001-AC4F-418D-AE19-62706E023703}">
                      <ahyp:hlinkClr xmlns:ahyp="http://schemas.microsoft.com/office/drawing/2018/hyperlinkcolor" val="tx"/>
                    </a:ext>
                  </a:extLst>
                </a:hlinkClick>
              </a:rPr>
              <a:t>drmeenakshirathi01@gmail.com</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hlinkClick r:id="rId5">
                  <a:extLst>
                    <a:ext uri="{A12FA001-AC4F-418D-AE19-62706E023703}">
                      <ahyp:hlinkClr xmlns:ahyp="http://schemas.microsoft.com/office/drawing/2018/hyperlinkcolor" val="tx"/>
                    </a:ext>
                  </a:extLst>
                </a:hlinkClick>
              </a:rPr>
              <a:t>drmeenakshirathi@mp.gov.in</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4"/>
          <p:cNvPicPr preferRelativeResize="0"/>
          <p:nvPr/>
        </p:nvPicPr>
        <p:blipFill>
          <a:blip r:embed="rId3">
            <a:alphaModFix/>
          </a:blip>
          <a:stretch>
            <a:fillRect/>
          </a:stretch>
        </p:blipFill>
        <p:spPr>
          <a:xfrm>
            <a:off x="61975" y="0"/>
            <a:ext cx="9010426" cy="5143500"/>
          </a:xfrm>
          <a:prstGeom prst="rect">
            <a:avLst/>
          </a:prstGeom>
          <a:noFill/>
          <a:ln>
            <a:noFill/>
          </a:ln>
        </p:spPr>
      </p:pic>
      <p:pic>
        <p:nvPicPr>
          <p:cNvPr id="150" name="Google Shape;150;p24"/>
          <p:cNvPicPr preferRelativeResize="0"/>
          <p:nvPr/>
        </p:nvPicPr>
        <p:blipFill rotWithShape="1">
          <a:blip r:embed="rId4">
            <a:alphaModFix/>
          </a:blip>
          <a:srcRect l="3354" t="2781" r="3984" b="37655"/>
          <a:stretch/>
        </p:blipFill>
        <p:spPr>
          <a:xfrm>
            <a:off x="1512075" y="1381925"/>
            <a:ext cx="6110225" cy="2379649"/>
          </a:xfrm>
          <a:prstGeom prst="rect">
            <a:avLst/>
          </a:prstGeom>
          <a:ln>
            <a:noFill/>
          </a:ln>
          <a:effectLst>
            <a:softEdge rad="112500"/>
          </a:effectLst>
        </p:spPr>
      </p:pic>
      <p:sp>
        <p:nvSpPr>
          <p:cNvPr id="2" name="Google Shape;336;p44">
            <a:extLst>
              <a:ext uri="{FF2B5EF4-FFF2-40B4-BE49-F238E27FC236}">
                <a16:creationId xmlns:a16="http://schemas.microsoft.com/office/drawing/2014/main" id="{8AE45A0D-9494-1223-2FD3-DAFCACEAA432}"/>
              </a:ext>
            </a:extLst>
          </p:cNvPr>
          <p:cNvSpPr txBox="1">
            <a:spLocks/>
          </p:cNvSpPr>
          <p:nvPr/>
        </p:nvSpPr>
        <p:spPr>
          <a:xfrm>
            <a:off x="3152288" y="4165300"/>
            <a:ext cx="6427904" cy="9781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Font typeface="Roboto"/>
              <a:buNone/>
            </a:pPr>
            <a:r>
              <a:rPr lang="en-US" sz="2700" i="1">
                <a:solidFill>
                  <a:srgbClr val="FFFFFF"/>
                </a:solidFill>
              </a:rPr>
              <a:t>Never Stop Learning…………</a:t>
            </a:r>
          </a:p>
          <a:p>
            <a:pPr marL="0" indent="0" algn="ctr">
              <a:lnSpc>
                <a:spcPct val="100000"/>
              </a:lnSpc>
              <a:buFont typeface="Roboto"/>
              <a:buNone/>
            </a:pPr>
            <a:r>
              <a:rPr lang="en-US" sz="2700" i="1">
                <a:solidFill>
                  <a:srgbClr val="FFFFFF"/>
                </a:solidFill>
              </a:rPr>
              <a:t>Because Life Never Stops Teaching.</a:t>
            </a:r>
          </a:p>
          <a:p>
            <a:pPr marL="0" indent="0" algn="ctr">
              <a:lnSpc>
                <a:spcPct val="100000"/>
              </a:lnSpc>
              <a:buFont typeface="Roboto"/>
              <a:buNone/>
            </a:pPr>
            <a:endParaRPr lang="en-US" sz="2700" i="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circle(in)">
                                      <p:cBhvr>
                                        <p:cTn id="7"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B9E4DD-769D-2B4B-AABE-1DEEF6D01955}"/>
              </a:ext>
            </a:extLst>
          </p:cNvPr>
          <p:cNvSpPr/>
          <p:nvPr/>
        </p:nvSpPr>
        <p:spPr>
          <a:xfrm>
            <a:off x="0" y="250217"/>
            <a:ext cx="7664202" cy="523220"/>
          </a:xfrm>
          <a:prstGeom prst="rect">
            <a:avLst/>
          </a:prstGeom>
          <a:solidFill>
            <a:schemeClr val="accent2">
              <a:lumMod val="75000"/>
            </a:schemeClr>
          </a:solidFill>
        </p:spPr>
        <p:txBody>
          <a:bodyPr wrap="square" lIns="91440" tIns="45720" rIns="91440" bIns="45720">
            <a:spAutoFit/>
          </a:bodyPr>
          <a:lstStyle/>
          <a:p>
            <a:pPr algn="ctr"/>
            <a:r>
              <a:rPr lang="en-US" sz="2800" dirty="0" err="1">
                <a:ln w="0"/>
                <a:solidFill>
                  <a:schemeClr val="tx1"/>
                </a:solidFill>
                <a:effectLst>
                  <a:outerShdw blurRad="38100" dist="19050" dir="2700000" algn="tl" rotWithShape="0">
                    <a:schemeClr val="dk1">
                      <a:alpha val="40000"/>
                    </a:schemeClr>
                  </a:outerShdw>
                </a:effectLst>
              </a:rPr>
              <a:t>Classroomscreen</a:t>
            </a:r>
            <a:r>
              <a:rPr lang="en-US" sz="2800" dirty="0">
                <a:ln w="0"/>
                <a:solidFill>
                  <a:schemeClr val="tx1"/>
                </a:solidFill>
                <a:effectLst>
                  <a:outerShdw blurRad="38100" dist="19050" dir="2700000" algn="tl" rotWithShape="0">
                    <a:schemeClr val="dk1">
                      <a:alpha val="40000"/>
                    </a:schemeClr>
                  </a:outerShdw>
                </a:effectLst>
              </a:rPr>
              <a:t>……????</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0AF4113E-5342-0B8E-B965-E841A13372C6}"/>
              </a:ext>
            </a:extLst>
          </p:cNvPr>
          <p:cNvSpPr txBox="1"/>
          <p:nvPr/>
        </p:nvSpPr>
        <p:spPr>
          <a:xfrm>
            <a:off x="184124" y="773437"/>
            <a:ext cx="8959876" cy="2308324"/>
          </a:xfrm>
          <a:prstGeom prst="rect">
            <a:avLst/>
          </a:prstGeom>
          <a:noFill/>
        </p:spPr>
        <p:txBody>
          <a:bodyPr wrap="square">
            <a:spAutoFit/>
          </a:bodyPr>
          <a:lstStyle/>
          <a:p>
            <a:r>
              <a:rPr lang="en-US" sz="2400" dirty="0" err="1">
                <a:solidFill>
                  <a:schemeClr val="tx1"/>
                </a:solidFill>
                <a:latin typeface="Times New Roman" panose="02020603050405020304" pitchFamily="18" charset="0"/>
                <a:cs typeface="Times New Roman" panose="02020603050405020304" pitchFamily="18" charset="0"/>
              </a:rPr>
              <a:t>ClassroomScreen</a:t>
            </a:r>
            <a:r>
              <a:rPr lang="en-US" sz="2400" dirty="0">
                <a:solidFill>
                  <a:schemeClr val="tx1"/>
                </a:solidFill>
                <a:latin typeface="Times New Roman" panose="02020603050405020304" pitchFamily="18" charset="0"/>
                <a:cs typeface="Times New Roman" panose="02020603050405020304" pitchFamily="18" charset="0"/>
              </a:rPr>
              <a:t> is a web-based application designed to simplify classroom management and create an optimal learning environment. It offers a range of tools and features that can be accessed with ease, making it suitable for teachers of all tech proficiency levels. </a:t>
            </a:r>
            <a:r>
              <a:rPr lang="en-US" sz="2400" b="0" i="0" dirty="0">
                <a:solidFill>
                  <a:schemeClr val="tx1"/>
                </a:solidFill>
                <a:effectLst/>
                <a:latin typeface="Times New Roman" panose="02020603050405020304" pitchFamily="18" charset="0"/>
                <a:cs typeface="Times New Roman" panose="02020603050405020304" pitchFamily="18" charset="0"/>
              </a:rPr>
              <a:t>Its features are tailored to support teachers in creating an interactive and organized learning environment.</a:t>
            </a: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9130949-29ED-AC0E-2150-1F77A018B1AB}"/>
              </a:ext>
            </a:extLst>
          </p:cNvPr>
          <p:cNvSpPr txBox="1"/>
          <p:nvPr/>
        </p:nvSpPr>
        <p:spPr>
          <a:xfrm>
            <a:off x="92061" y="3308234"/>
            <a:ext cx="8731899" cy="1631216"/>
          </a:xfrm>
          <a:prstGeom prst="rect">
            <a:avLst/>
          </a:prstGeom>
          <a:solidFill>
            <a:schemeClr val="accent2">
              <a:lumMod val="75000"/>
            </a:schemeClr>
          </a:solidFill>
        </p:spPr>
        <p:txBody>
          <a:bodyPr wrap="square">
            <a:spAutoFit/>
          </a:bodyPr>
          <a:lstStyle/>
          <a:p>
            <a:pPr algn="just"/>
            <a:r>
              <a:rPr lang="hi-IN" sz="20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क्लासरूमस्क्रीन एक वेब-आधारित एप्लिकेशन है जिसे कक्षा प्रबंधन को सरल बनाने के लिए उपयोग किया जाता है । यह कई प्रकार की सुविधाएँ प्रदान करता है जिन्हें आसानी से एक्सेस किया जा सकता है, जिससे यह सभी तकनीकी दक्षता स्तरों के शिक्षकों के लिए उपयुक्त हो जाता है। इसकी विशेषताएं एक इंटरैक्टिव और संगठित सीखने के माहौल बनाने में शिक्षकों के लिए तैयार की गई हैं।</a:t>
            </a:r>
          </a:p>
        </p:txBody>
      </p:sp>
    </p:spTree>
    <p:extLst>
      <p:ext uri="{BB962C8B-B14F-4D97-AF65-F5344CB8AC3E}">
        <p14:creationId xmlns:p14="http://schemas.microsoft.com/office/powerpoint/2010/main" val="3518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8D8063-9CC7-4986-8360-E08C62B86F8C}"/>
              </a:ext>
            </a:extLst>
          </p:cNvPr>
          <p:cNvSpPr>
            <a:spLocks noGrp="1"/>
          </p:cNvSpPr>
          <p:nvPr>
            <p:ph type="title"/>
          </p:nvPr>
        </p:nvSpPr>
        <p:spPr>
          <a:xfrm>
            <a:off x="175889" y="168218"/>
            <a:ext cx="6924158" cy="606062"/>
          </a:xfrm>
        </p:spPr>
        <p:txBody>
          <a:bodyPr/>
          <a:lstStyle/>
          <a:p>
            <a:r>
              <a:rPr lang="en-IN" dirty="0"/>
              <a:t>Features of </a:t>
            </a:r>
            <a:r>
              <a:rPr lang="en-IN" dirty="0" err="1"/>
              <a:t>Classroomscreen</a:t>
            </a:r>
            <a:r>
              <a:rPr lang="en-IN" dirty="0"/>
              <a:t>….</a:t>
            </a:r>
          </a:p>
        </p:txBody>
      </p:sp>
      <p:sp>
        <p:nvSpPr>
          <p:cNvPr id="2" name="Slide Number Placeholder 1">
            <a:extLst>
              <a:ext uri="{FF2B5EF4-FFF2-40B4-BE49-F238E27FC236}">
                <a16:creationId xmlns:a16="http://schemas.microsoft.com/office/drawing/2014/main" id="{60EB9C7E-66F3-4E0C-9701-34852ED52F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TextBox 3">
            <a:extLst>
              <a:ext uri="{FF2B5EF4-FFF2-40B4-BE49-F238E27FC236}">
                <a16:creationId xmlns:a16="http://schemas.microsoft.com/office/drawing/2014/main" id="{1EC5A65E-1136-4FFF-8646-4B98D4CB14E3}"/>
              </a:ext>
            </a:extLst>
          </p:cNvPr>
          <p:cNvSpPr txBox="1"/>
          <p:nvPr/>
        </p:nvSpPr>
        <p:spPr>
          <a:xfrm>
            <a:off x="0" y="1177096"/>
            <a:ext cx="8981959" cy="3590727"/>
          </a:xfrm>
          <a:prstGeom prst="rect">
            <a:avLst/>
          </a:prstGeom>
          <a:noFill/>
        </p:spPr>
        <p:txBody>
          <a:bodyPr wrap="square" rtlCol="0">
            <a:spAutoFit/>
          </a:bodyPr>
          <a:lstStyle/>
          <a:p>
            <a:pPr marL="457200" marR="0" lvl="0" indent="-342900" algn="l" defTabSz="914400" rtl="0" eaLnBrk="1" fontAlgn="auto" latinLnBrk="0" hangingPunct="1">
              <a:spcBef>
                <a:spcPts val="1600"/>
              </a:spcBef>
              <a:spcAft>
                <a:spcPts val="0"/>
              </a:spcAft>
              <a:buClr>
                <a:srgbClr val="FFFFFF"/>
              </a:buClr>
              <a:buSzPts val="1800"/>
              <a:buFont typeface="Roboto"/>
              <a:buChar char="➢"/>
              <a:tabLst/>
              <a:defRPr/>
            </a:pPr>
            <a:r>
              <a:rPr lang="en-IN" sz="2400" dirty="0">
                <a:solidFill>
                  <a:srgbClr val="FFFF00"/>
                </a:solidFill>
                <a:latin typeface="Roboto"/>
                <a:ea typeface="Roboto"/>
                <a:sym typeface="Roboto"/>
              </a:rPr>
              <a:t>Communication/ Connection Tools </a:t>
            </a:r>
            <a:r>
              <a:rPr kumimoji="0" lang="en-IN" sz="1800" b="0" i="0" u="none" strike="noStrike" kern="0" cap="none" spc="0" normalizeH="0" baseline="0" noProof="0" dirty="0">
                <a:ln>
                  <a:noFill/>
                </a:ln>
                <a:solidFill>
                  <a:srgbClr val="FFFFFF"/>
                </a:solidFill>
                <a:effectLst/>
                <a:uLnTx/>
                <a:uFillTx/>
                <a:latin typeface="Roboto"/>
                <a:ea typeface="Roboto"/>
                <a:cs typeface="Arial"/>
                <a:sym typeface="Roboto"/>
              </a:rPr>
              <a:t>– Platforms for online &amp; offline connectivity </a:t>
            </a:r>
            <a:endParaRPr kumimoji="0" lang="en-IN" sz="2000" b="0" i="0" u="none" strike="noStrike" kern="0" cap="none" spc="0" normalizeH="0" baseline="0" noProof="0" dirty="0">
              <a:ln>
                <a:noFill/>
              </a:ln>
              <a:solidFill>
                <a:srgbClr val="FFFF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sym typeface="Roboto"/>
            </a:endParaRPr>
          </a:p>
          <a:p>
            <a:pPr marL="457200" marR="0" lvl="0" indent="-342900" algn="l" defTabSz="914400" rtl="0" eaLnBrk="1" fontAlgn="auto" latinLnBrk="0" hangingPunct="1">
              <a:spcBef>
                <a:spcPts val="1600"/>
              </a:spcBef>
              <a:spcAft>
                <a:spcPts val="0"/>
              </a:spcAft>
              <a:buClr>
                <a:srgbClr val="FFFFFF"/>
              </a:buClr>
              <a:buSzPts val="1800"/>
              <a:buFont typeface="Roboto"/>
              <a:buChar char="➢"/>
              <a:tabLst/>
              <a:defRPr/>
            </a:pPr>
            <a:r>
              <a:rPr kumimoji="0" lang="en-IN" sz="2400" b="0" i="0" u="none" strike="noStrike" kern="0" cap="none" spc="0" normalizeH="0" baseline="0" noProof="0" dirty="0">
                <a:ln>
                  <a:noFill/>
                </a:ln>
                <a:solidFill>
                  <a:srgbClr val="FFFF00"/>
                </a:solidFill>
                <a:effectLst/>
                <a:uLnTx/>
                <a:uFillTx/>
                <a:latin typeface="Roboto"/>
                <a:ea typeface="Roboto"/>
                <a:sym typeface="Roboto"/>
              </a:rPr>
              <a:t>Interactive Teaching Tools </a:t>
            </a:r>
            <a:r>
              <a:rPr lang="en-IN" sz="1800" dirty="0">
                <a:solidFill>
                  <a:schemeClr val="tx1"/>
                </a:solidFill>
                <a:latin typeface="Roboto"/>
                <a:ea typeface="Roboto"/>
                <a:sym typeface="Roboto"/>
              </a:rPr>
              <a:t>- </a:t>
            </a:r>
            <a:r>
              <a:rPr kumimoji="0" lang="en-IN" sz="1800" b="0" i="0" u="none" strike="noStrike" kern="0" cap="none" spc="0" normalizeH="0" baseline="0" noProof="0" dirty="0">
                <a:ln>
                  <a:noFill/>
                </a:ln>
                <a:solidFill>
                  <a:schemeClr val="tx1"/>
                </a:solidFill>
                <a:effectLst/>
                <a:uLnTx/>
                <a:uFillTx/>
                <a:latin typeface="Roboto"/>
                <a:ea typeface="Roboto"/>
                <a:sym typeface="Roboto"/>
              </a:rPr>
              <a:t>For better engagement and learners interaction in real time.</a:t>
            </a:r>
          </a:p>
          <a:p>
            <a:pPr marL="457200" marR="0" lvl="0" indent="-342900" algn="l" defTabSz="914400" rtl="0" eaLnBrk="1" fontAlgn="auto" latinLnBrk="0" hangingPunct="1">
              <a:spcBef>
                <a:spcPts val="1600"/>
              </a:spcBef>
              <a:spcAft>
                <a:spcPts val="0"/>
              </a:spcAft>
              <a:buClr>
                <a:srgbClr val="FFFFFF"/>
              </a:buClr>
              <a:buSzPts val="1800"/>
              <a:buFont typeface="Roboto"/>
              <a:buChar char="➢"/>
              <a:tabLst/>
              <a:defRPr/>
            </a:pPr>
            <a:r>
              <a:rPr lang="en-IN" sz="2400" dirty="0">
                <a:solidFill>
                  <a:srgbClr val="FFFF00"/>
                </a:solidFill>
                <a:latin typeface="Roboto"/>
                <a:ea typeface="Roboto"/>
                <a:sym typeface="Roboto"/>
              </a:rPr>
              <a:t>Collaboration Tool </a:t>
            </a:r>
            <a:r>
              <a:rPr kumimoji="0" lang="en-IN" sz="1800" b="0" i="0" u="none" strike="noStrike" kern="0" cap="none" spc="0" normalizeH="0" baseline="0" noProof="0" dirty="0">
                <a:ln>
                  <a:noFill/>
                </a:ln>
                <a:solidFill>
                  <a:srgbClr val="FFFFFF"/>
                </a:solidFill>
                <a:effectLst/>
                <a:uLnTx/>
                <a:uFillTx/>
                <a:latin typeface="Roboto"/>
                <a:ea typeface="Roboto"/>
                <a:cs typeface="Arial"/>
                <a:sym typeface="Roboto"/>
              </a:rPr>
              <a:t>- For effective Resource </a:t>
            </a:r>
            <a:r>
              <a:rPr lang="en-IN" sz="1800" dirty="0">
                <a:solidFill>
                  <a:srgbClr val="FFFFFF"/>
                </a:solidFill>
                <a:latin typeface="Roboto"/>
                <a:ea typeface="Roboto"/>
                <a:sym typeface="Roboto"/>
              </a:rPr>
              <a:t>S</a:t>
            </a:r>
            <a:r>
              <a:rPr kumimoji="0" lang="en-IN" sz="1800" b="0" i="0" u="none" strike="noStrike" kern="0" cap="none" spc="0" normalizeH="0" baseline="0" noProof="0" dirty="0">
                <a:ln>
                  <a:noFill/>
                </a:ln>
                <a:solidFill>
                  <a:srgbClr val="FFFFFF"/>
                </a:solidFill>
                <a:effectLst/>
                <a:uLnTx/>
                <a:uFillTx/>
                <a:latin typeface="Roboto"/>
                <a:ea typeface="Roboto"/>
                <a:cs typeface="Arial"/>
                <a:sym typeface="Roboto"/>
              </a:rPr>
              <a:t>haring, Problem solving and Linkages, QR Code</a:t>
            </a:r>
            <a:endParaRPr kumimoji="0" lang="en-IN" sz="2400" b="0" i="0" u="none" strike="noStrike" kern="0" cap="none" spc="0" normalizeH="0" baseline="0" noProof="0" dirty="0">
              <a:ln>
                <a:noFill/>
              </a:ln>
              <a:solidFill>
                <a:srgbClr val="FFFF00"/>
              </a:solidFill>
              <a:effectLst/>
              <a:uLnTx/>
              <a:uFillTx/>
              <a:latin typeface="Roboto"/>
              <a:ea typeface="Roboto"/>
              <a:sym typeface="Roboto"/>
            </a:endParaRPr>
          </a:p>
          <a:p>
            <a:pPr marL="457200" marR="0" lvl="0" indent="-342900" algn="l" defTabSz="914400" rtl="0" eaLnBrk="1" fontAlgn="auto" latinLnBrk="0" hangingPunct="1">
              <a:spcBef>
                <a:spcPts val="1600"/>
              </a:spcBef>
              <a:spcAft>
                <a:spcPts val="0"/>
              </a:spcAft>
              <a:buClr>
                <a:srgbClr val="FFFFFF"/>
              </a:buClr>
              <a:buSzPts val="1800"/>
              <a:buFont typeface="Roboto"/>
              <a:buChar char="➢"/>
              <a:tabLst/>
              <a:defRPr/>
            </a:pPr>
            <a:r>
              <a:rPr lang="en-IN" sz="2400" dirty="0">
                <a:solidFill>
                  <a:srgbClr val="FFFF00"/>
                </a:solidFill>
                <a:latin typeface="Roboto"/>
                <a:ea typeface="Roboto"/>
                <a:sym typeface="Roboto"/>
              </a:rPr>
              <a:t>Classroom Management </a:t>
            </a:r>
            <a:r>
              <a:rPr kumimoji="0" lang="en-IN" sz="2400" b="0" i="0" u="none" strike="noStrike" kern="0" cap="none" spc="0" normalizeH="0" baseline="0" noProof="0" dirty="0">
                <a:ln>
                  <a:noFill/>
                </a:ln>
                <a:solidFill>
                  <a:srgbClr val="FFFF00"/>
                </a:solidFill>
                <a:effectLst/>
                <a:uLnTx/>
                <a:uFillTx/>
                <a:latin typeface="Roboto"/>
                <a:ea typeface="Roboto"/>
                <a:sym typeface="Roboto"/>
              </a:rPr>
              <a:t>Tool </a:t>
            </a:r>
            <a:r>
              <a:rPr kumimoji="0" lang="en-IN" sz="1800" b="0" i="0" u="none" strike="noStrike" kern="0" cap="none" spc="0" normalizeH="0" baseline="0" noProof="0" dirty="0">
                <a:ln>
                  <a:noFill/>
                </a:ln>
                <a:solidFill>
                  <a:srgbClr val="FFFFFF"/>
                </a:solidFill>
                <a:effectLst/>
                <a:uLnTx/>
                <a:uFillTx/>
                <a:latin typeface="Roboto"/>
                <a:ea typeface="Roboto"/>
                <a:cs typeface="Arial"/>
                <a:sym typeface="Roboto"/>
              </a:rPr>
              <a:t>– </a:t>
            </a:r>
            <a:r>
              <a:rPr lang="en-IN" sz="1800" dirty="0">
                <a:solidFill>
                  <a:srgbClr val="FFFFFF"/>
                </a:solidFill>
                <a:latin typeface="Roboto"/>
                <a:ea typeface="Roboto"/>
                <a:sym typeface="Roboto"/>
              </a:rPr>
              <a:t>Random Student Selection, Traffic light</a:t>
            </a:r>
            <a:endParaRPr kumimoji="0" lang="en-IN" sz="2400" b="0" i="0" u="none" strike="noStrike" kern="0" cap="none" spc="0" normalizeH="0" baseline="0" noProof="0" dirty="0">
              <a:ln>
                <a:noFill/>
              </a:ln>
              <a:solidFill>
                <a:srgbClr val="FFFF00"/>
              </a:solidFill>
              <a:effectLst/>
              <a:uLnTx/>
              <a:uFillTx/>
              <a:latin typeface="Roboto"/>
              <a:ea typeface="Roboto"/>
              <a:sym typeface="Roboto"/>
            </a:endParaRPr>
          </a:p>
          <a:p>
            <a:pPr marL="457200" marR="0" lvl="0" indent="-342900" algn="l" defTabSz="914400" rtl="0" eaLnBrk="1" fontAlgn="auto" latinLnBrk="0" hangingPunct="1">
              <a:spcBef>
                <a:spcPts val="1600"/>
              </a:spcBef>
              <a:spcAft>
                <a:spcPts val="0"/>
              </a:spcAft>
              <a:buClr>
                <a:srgbClr val="FFFFFF"/>
              </a:buClr>
              <a:buSzPts val="1800"/>
              <a:buFont typeface="Roboto"/>
              <a:buChar char="➢"/>
              <a:tabLst/>
              <a:defRPr/>
            </a:pPr>
            <a:r>
              <a:rPr kumimoji="0" lang="en-IN" sz="2400" b="0" i="0" u="none" strike="noStrike" kern="0" cap="none" spc="0" normalizeH="0" baseline="0" noProof="0" dirty="0">
                <a:ln>
                  <a:noFill/>
                </a:ln>
                <a:solidFill>
                  <a:srgbClr val="FFFF00"/>
                </a:solidFill>
                <a:effectLst/>
                <a:uLnTx/>
                <a:uFillTx/>
                <a:latin typeface="Roboto"/>
                <a:ea typeface="Roboto"/>
                <a:sym typeface="Roboto"/>
              </a:rPr>
              <a:t>Assessment Tools</a:t>
            </a:r>
            <a:r>
              <a:rPr kumimoji="0" lang="en-IN" sz="1800" b="0" i="0" u="none" strike="noStrike" kern="0" cap="none" spc="0" normalizeH="0" baseline="0" noProof="0" dirty="0">
                <a:ln>
                  <a:noFill/>
                </a:ln>
                <a:solidFill>
                  <a:srgbClr val="FFFFFF"/>
                </a:solidFill>
                <a:effectLst/>
                <a:uLnTx/>
                <a:uFillTx/>
                <a:latin typeface="Roboto"/>
                <a:ea typeface="Roboto"/>
                <a:cs typeface="Arial"/>
                <a:sym typeface="Roboto"/>
              </a:rPr>
              <a:t> – </a:t>
            </a:r>
            <a:r>
              <a:rPr lang="en-IN" sz="1800" dirty="0">
                <a:solidFill>
                  <a:srgbClr val="FFFFFF"/>
                </a:solidFill>
                <a:latin typeface="Roboto"/>
                <a:ea typeface="Roboto"/>
                <a:sym typeface="Roboto"/>
              </a:rPr>
              <a:t>Poll, Quiz, Clock control etc. </a:t>
            </a:r>
            <a:endParaRPr kumimoji="0" lang="en-IN" sz="2400" b="0" i="0" u="none" strike="noStrike" kern="0" cap="none" spc="0" normalizeH="0" baseline="0" noProof="0" dirty="0">
              <a:ln>
                <a:noFill/>
              </a:ln>
              <a:solidFill>
                <a:srgbClr val="FFFF00"/>
              </a:solidFill>
              <a:effectLst/>
              <a:uLnTx/>
              <a:uFillTx/>
              <a:latin typeface="Roboto"/>
              <a:ea typeface="Roboto"/>
              <a:sym typeface="Roboto"/>
            </a:endParaRPr>
          </a:p>
        </p:txBody>
      </p:sp>
      <p:pic>
        <p:nvPicPr>
          <p:cNvPr id="5" name="Picture 2" descr="10 Real Life Uses of Mind Maps">
            <a:extLst>
              <a:ext uri="{FF2B5EF4-FFF2-40B4-BE49-F238E27FC236}">
                <a16:creationId xmlns:a16="http://schemas.microsoft.com/office/drawing/2014/main" id="{5000F363-84E4-4BE9-AF39-4FF1E983D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9211" y="-10632"/>
            <a:ext cx="1234788" cy="95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539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AF3623-2AB1-A39E-279B-6D3C329A175E}"/>
              </a:ext>
            </a:extLst>
          </p:cNvPr>
          <p:cNvSpPr/>
          <p:nvPr/>
        </p:nvSpPr>
        <p:spPr>
          <a:xfrm>
            <a:off x="1367493" y="1781436"/>
            <a:ext cx="7010073" cy="783193"/>
          </a:xfrm>
          <a:prstGeom prst="roundRect">
            <a:avLst/>
          </a:prstGeom>
          <a:solidFill>
            <a:srgbClr val="92D050"/>
          </a:solidFill>
        </p:spPr>
        <p:txBody>
          <a:bodyPr wrap="non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2"/>
              </a:rPr>
              <a:t>www.c</a:t>
            </a: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2"/>
              </a:rPr>
              <a:t>lassroomscreen.com</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a:extLst>
              <a:ext uri="{FF2B5EF4-FFF2-40B4-BE49-F238E27FC236}">
                <a16:creationId xmlns:a16="http://schemas.microsoft.com/office/drawing/2014/main" id="{86B9E4DD-769D-2B4B-AABE-1DEEF6D01955}"/>
              </a:ext>
            </a:extLst>
          </p:cNvPr>
          <p:cNvSpPr/>
          <p:nvPr/>
        </p:nvSpPr>
        <p:spPr>
          <a:xfrm>
            <a:off x="92062" y="496438"/>
            <a:ext cx="7664202"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This Session is about All-in One Bundle……</a:t>
            </a:r>
          </a:p>
        </p:txBody>
      </p:sp>
      <p:pic>
        <p:nvPicPr>
          <p:cNvPr id="1026" name="Picture 2">
            <a:extLst>
              <a:ext uri="{FF2B5EF4-FFF2-40B4-BE49-F238E27FC236}">
                <a16:creationId xmlns:a16="http://schemas.microsoft.com/office/drawing/2014/main" id="{3DBC2364-04B4-5A1E-BED8-DB5D51315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764" y="2774799"/>
            <a:ext cx="1990837" cy="199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4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D2BA4-42E7-4786-7212-4463336894C2}"/>
              </a:ext>
            </a:extLst>
          </p:cNvPr>
          <p:cNvPicPr>
            <a:picLocks noChangeAspect="1"/>
          </p:cNvPicPr>
          <p:nvPr/>
        </p:nvPicPr>
        <p:blipFill rotWithShape="1">
          <a:blip r:embed="rId2"/>
          <a:srcRect t="8555" b="10775"/>
          <a:stretch/>
        </p:blipFill>
        <p:spPr>
          <a:xfrm>
            <a:off x="0" y="1"/>
            <a:ext cx="9144000" cy="5143500"/>
          </a:xfrm>
          <a:prstGeom prst="rect">
            <a:avLst/>
          </a:prstGeom>
        </p:spPr>
      </p:pic>
      <p:sp>
        <p:nvSpPr>
          <p:cNvPr id="2" name="Frame 1">
            <a:extLst>
              <a:ext uri="{FF2B5EF4-FFF2-40B4-BE49-F238E27FC236}">
                <a16:creationId xmlns:a16="http://schemas.microsoft.com/office/drawing/2014/main" id="{5B2A235D-4B6D-60DD-5CDA-26B5E7834415}"/>
              </a:ext>
            </a:extLst>
          </p:cNvPr>
          <p:cNvSpPr/>
          <p:nvPr/>
        </p:nvSpPr>
        <p:spPr>
          <a:xfrm>
            <a:off x="32270" y="107575"/>
            <a:ext cx="6680499" cy="61318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Frame 3">
            <a:extLst>
              <a:ext uri="{FF2B5EF4-FFF2-40B4-BE49-F238E27FC236}">
                <a16:creationId xmlns:a16="http://schemas.microsoft.com/office/drawing/2014/main" id="{26097480-8AF2-416F-1EFF-B0324DF77B0D}"/>
              </a:ext>
            </a:extLst>
          </p:cNvPr>
          <p:cNvSpPr/>
          <p:nvPr/>
        </p:nvSpPr>
        <p:spPr>
          <a:xfrm>
            <a:off x="785307" y="1452282"/>
            <a:ext cx="4399879" cy="3562128"/>
          </a:xfrm>
          <a:prstGeom prst="frame">
            <a:avLst>
              <a:gd name="adj1" fmla="val 2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8758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8A2BF5-9D2D-CAFE-1BFE-6B8262AAE4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Picture 5">
            <a:extLst>
              <a:ext uri="{FF2B5EF4-FFF2-40B4-BE49-F238E27FC236}">
                <a16:creationId xmlns:a16="http://schemas.microsoft.com/office/drawing/2014/main" id="{F7605BBC-41F0-EC74-C267-E207198D2F9E}"/>
              </a:ext>
            </a:extLst>
          </p:cNvPr>
          <p:cNvPicPr>
            <a:picLocks noChangeAspect="1"/>
          </p:cNvPicPr>
          <p:nvPr/>
        </p:nvPicPr>
        <p:blipFill rotWithShape="1">
          <a:blip r:embed="rId2"/>
          <a:srcRect t="3952" r="1344" b="6070"/>
          <a:stretch/>
        </p:blipFill>
        <p:spPr>
          <a:xfrm>
            <a:off x="0" y="1"/>
            <a:ext cx="9144000" cy="5143500"/>
          </a:xfrm>
          <a:prstGeom prst="rect">
            <a:avLst/>
          </a:prstGeom>
        </p:spPr>
      </p:pic>
      <p:sp>
        <p:nvSpPr>
          <p:cNvPr id="7" name="Frame 6">
            <a:extLst>
              <a:ext uri="{FF2B5EF4-FFF2-40B4-BE49-F238E27FC236}">
                <a16:creationId xmlns:a16="http://schemas.microsoft.com/office/drawing/2014/main" id="{D16C43F2-FC87-AD05-FFBB-F5C4C1DE644F}"/>
              </a:ext>
            </a:extLst>
          </p:cNvPr>
          <p:cNvSpPr/>
          <p:nvPr/>
        </p:nvSpPr>
        <p:spPr>
          <a:xfrm>
            <a:off x="268941" y="1312433"/>
            <a:ext cx="2893807" cy="1624405"/>
          </a:xfrm>
          <a:prstGeom prst="frame">
            <a:avLst>
              <a:gd name="adj1" fmla="val 7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Frame 8">
            <a:extLst>
              <a:ext uri="{FF2B5EF4-FFF2-40B4-BE49-F238E27FC236}">
                <a16:creationId xmlns:a16="http://schemas.microsoft.com/office/drawing/2014/main" id="{9FC160C7-7CAE-8D45-3019-1ED89EA643E4}"/>
              </a:ext>
            </a:extLst>
          </p:cNvPr>
          <p:cNvSpPr/>
          <p:nvPr/>
        </p:nvSpPr>
        <p:spPr>
          <a:xfrm>
            <a:off x="3259566" y="1312432"/>
            <a:ext cx="2893807" cy="1624405"/>
          </a:xfrm>
          <a:prstGeom prst="frame">
            <a:avLst>
              <a:gd name="adj1" fmla="val 7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Frame 9">
            <a:extLst>
              <a:ext uri="{FF2B5EF4-FFF2-40B4-BE49-F238E27FC236}">
                <a16:creationId xmlns:a16="http://schemas.microsoft.com/office/drawing/2014/main" id="{8F83E6A2-D482-9620-2262-08CEE8289EEB}"/>
              </a:ext>
            </a:extLst>
          </p:cNvPr>
          <p:cNvSpPr/>
          <p:nvPr/>
        </p:nvSpPr>
        <p:spPr>
          <a:xfrm>
            <a:off x="6216738" y="1312431"/>
            <a:ext cx="2893807" cy="1624405"/>
          </a:xfrm>
          <a:prstGeom prst="frame">
            <a:avLst>
              <a:gd name="adj1" fmla="val 7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Frame 10">
            <a:extLst>
              <a:ext uri="{FF2B5EF4-FFF2-40B4-BE49-F238E27FC236}">
                <a16:creationId xmlns:a16="http://schemas.microsoft.com/office/drawing/2014/main" id="{B9F8A1E3-A466-A354-7D71-E5BFDFC4203F}"/>
              </a:ext>
            </a:extLst>
          </p:cNvPr>
          <p:cNvSpPr/>
          <p:nvPr/>
        </p:nvSpPr>
        <p:spPr>
          <a:xfrm>
            <a:off x="122842" y="3235612"/>
            <a:ext cx="2893807" cy="1624405"/>
          </a:xfrm>
          <a:prstGeom prst="frame">
            <a:avLst>
              <a:gd name="adj1" fmla="val 7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Frame 11">
            <a:extLst>
              <a:ext uri="{FF2B5EF4-FFF2-40B4-BE49-F238E27FC236}">
                <a16:creationId xmlns:a16="http://schemas.microsoft.com/office/drawing/2014/main" id="{F8AD9536-3E2B-0F80-1DD0-CCDA17E3B4E3}"/>
              </a:ext>
            </a:extLst>
          </p:cNvPr>
          <p:cNvSpPr/>
          <p:nvPr/>
        </p:nvSpPr>
        <p:spPr>
          <a:xfrm>
            <a:off x="3139491" y="3246763"/>
            <a:ext cx="2893807" cy="1624405"/>
          </a:xfrm>
          <a:prstGeom prst="frame">
            <a:avLst>
              <a:gd name="adj1" fmla="val 7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Frame 12">
            <a:extLst>
              <a:ext uri="{FF2B5EF4-FFF2-40B4-BE49-F238E27FC236}">
                <a16:creationId xmlns:a16="http://schemas.microsoft.com/office/drawing/2014/main" id="{AD7AD346-7970-26AD-4298-07E9373FF5CC}"/>
              </a:ext>
            </a:extLst>
          </p:cNvPr>
          <p:cNvSpPr/>
          <p:nvPr/>
        </p:nvSpPr>
        <p:spPr>
          <a:xfrm>
            <a:off x="6156140" y="3257914"/>
            <a:ext cx="2893807" cy="1624405"/>
          </a:xfrm>
          <a:prstGeom prst="frame">
            <a:avLst>
              <a:gd name="adj1" fmla="val 7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0025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8B65B7-F7CE-7916-B2FE-BF1F8652E69E}"/>
              </a:ext>
            </a:extLst>
          </p:cNvPr>
          <p:cNvPicPr>
            <a:picLocks noChangeAspect="1"/>
          </p:cNvPicPr>
          <p:nvPr/>
        </p:nvPicPr>
        <p:blipFill rotWithShape="1">
          <a:blip r:embed="rId2"/>
          <a:srcRect t="5416" b="8163"/>
          <a:stretch/>
        </p:blipFill>
        <p:spPr>
          <a:xfrm>
            <a:off x="0" y="0"/>
            <a:ext cx="9144000" cy="5143499"/>
          </a:xfrm>
          <a:prstGeom prst="rect">
            <a:avLst/>
          </a:prstGeom>
        </p:spPr>
      </p:pic>
      <p:sp>
        <p:nvSpPr>
          <p:cNvPr id="2" name="Frame 1">
            <a:extLst>
              <a:ext uri="{FF2B5EF4-FFF2-40B4-BE49-F238E27FC236}">
                <a16:creationId xmlns:a16="http://schemas.microsoft.com/office/drawing/2014/main" id="{25E16C0C-EB36-470D-27F7-6E1069C699EB}"/>
              </a:ext>
            </a:extLst>
          </p:cNvPr>
          <p:cNvSpPr/>
          <p:nvPr/>
        </p:nvSpPr>
        <p:spPr>
          <a:xfrm>
            <a:off x="7153834" y="290455"/>
            <a:ext cx="1785769" cy="61318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Frame 3">
            <a:extLst>
              <a:ext uri="{FF2B5EF4-FFF2-40B4-BE49-F238E27FC236}">
                <a16:creationId xmlns:a16="http://schemas.microsoft.com/office/drawing/2014/main" id="{9B08E881-1B49-418E-8FEA-B654116CBCD8}"/>
              </a:ext>
            </a:extLst>
          </p:cNvPr>
          <p:cNvSpPr/>
          <p:nvPr/>
        </p:nvSpPr>
        <p:spPr>
          <a:xfrm>
            <a:off x="389066" y="3971363"/>
            <a:ext cx="3236261" cy="613186"/>
          </a:xfrm>
          <a:prstGeom prst="frame">
            <a:avLst>
              <a:gd name="adj1" fmla="val 7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16812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6242C6-67E1-3C6D-89C5-38CCB4DD4A37}"/>
              </a:ext>
            </a:extLst>
          </p:cNvPr>
          <p:cNvPicPr>
            <a:picLocks noChangeAspect="1"/>
          </p:cNvPicPr>
          <p:nvPr/>
        </p:nvPicPr>
        <p:blipFill rotWithShape="1">
          <a:blip r:embed="rId2"/>
          <a:srcRect t="4370" b="6070"/>
          <a:stretch/>
        </p:blipFill>
        <p:spPr>
          <a:xfrm>
            <a:off x="0" y="1"/>
            <a:ext cx="9144000" cy="5143500"/>
          </a:xfrm>
          <a:prstGeom prst="rect">
            <a:avLst/>
          </a:prstGeom>
        </p:spPr>
      </p:pic>
      <p:sp>
        <p:nvSpPr>
          <p:cNvPr id="2" name="Frame 1">
            <a:extLst>
              <a:ext uri="{FF2B5EF4-FFF2-40B4-BE49-F238E27FC236}">
                <a16:creationId xmlns:a16="http://schemas.microsoft.com/office/drawing/2014/main" id="{2462ABCE-A542-1CB3-CCA9-D9DF4FEFEB5F}"/>
              </a:ext>
            </a:extLst>
          </p:cNvPr>
          <p:cNvSpPr/>
          <p:nvPr/>
        </p:nvSpPr>
        <p:spPr>
          <a:xfrm>
            <a:off x="935914" y="4109421"/>
            <a:ext cx="7218381" cy="1034078"/>
          </a:xfrm>
          <a:prstGeom prst="frame">
            <a:avLst>
              <a:gd name="adj1" fmla="val 723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solidFill>
                <a:schemeClr val="tx1"/>
              </a:solidFill>
              <a:highlight>
                <a:srgbClr val="FFFF00"/>
              </a:highlight>
            </a:endParaRPr>
          </a:p>
        </p:txBody>
      </p:sp>
      <p:sp>
        <p:nvSpPr>
          <p:cNvPr id="4" name="Speech Bubble: Oval 3">
            <a:extLst>
              <a:ext uri="{FF2B5EF4-FFF2-40B4-BE49-F238E27FC236}">
                <a16:creationId xmlns:a16="http://schemas.microsoft.com/office/drawing/2014/main" id="{4C2B5C4F-5F23-A8B9-BBB1-29CAA478360B}"/>
              </a:ext>
            </a:extLst>
          </p:cNvPr>
          <p:cNvSpPr/>
          <p:nvPr/>
        </p:nvSpPr>
        <p:spPr>
          <a:xfrm>
            <a:off x="215154" y="1870487"/>
            <a:ext cx="1753496" cy="1034077"/>
          </a:xfrm>
          <a:prstGeom prst="wedgeEllipseCallout">
            <a:avLst>
              <a:gd name="adj1" fmla="val 65675"/>
              <a:gd name="adj2" fmla="val 18089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lumMod val="95000"/>
                  </a:schemeClr>
                </a:solidFill>
              </a:rPr>
              <a:t>19 Widgets available</a:t>
            </a:r>
          </a:p>
        </p:txBody>
      </p:sp>
    </p:spTree>
    <p:extLst>
      <p:ext uri="{BB962C8B-B14F-4D97-AF65-F5344CB8AC3E}">
        <p14:creationId xmlns:p14="http://schemas.microsoft.com/office/powerpoint/2010/main" val="25062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dget screen - Classroomscreen Knowledge Base">
            <a:extLst>
              <a:ext uri="{FF2B5EF4-FFF2-40B4-BE49-F238E27FC236}">
                <a16:creationId xmlns:a16="http://schemas.microsoft.com/office/drawing/2014/main" id="{68AB1754-3367-2A9E-BDA3-2C8007D83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6033"/>
            <a:ext cx="9144000" cy="38674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A21803E-F0C0-4A10-9132-8F8A08E2C4AE}"/>
              </a:ext>
            </a:extLst>
          </p:cNvPr>
          <p:cNvSpPr/>
          <p:nvPr/>
        </p:nvSpPr>
        <p:spPr>
          <a:xfrm>
            <a:off x="339730" y="109163"/>
            <a:ext cx="784060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Widgets available </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here</a:t>
            </a: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134190574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7418</TotalTime>
  <Words>360</Words>
  <Application>Microsoft Office PowerPoint</Application>
  <PresentationFormat>On-screen Show (16:9)</PresentationFormat>
  <Paragraphs>59</Paragraphs>
  <Slides>14</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Calibri Light</vt:lpstr>
      <vt:lpstr>Helvetica</vt:lpstr>
      <vt:lpstr>Constantia</vt:lpstr>
      <vt:lpstr>Roboto Slab</vt:lpstr>
      <vt:lpstr>Century Gothic</vt:lpstr>
      <vt:lpstr>Arial Unicode MS</vt:lpstr>
      <vt:lpstr>Georgia</vt:lpstr>
      <vt:lpstr>Wingdings 3</vt:lpstr>
      <vt:lpstr>Arial</vt:lpstr>
      <vt:lpstr>Times New Roman</vt:lpstr>
      <vt:lpstr>Roboto</vt:lpstr>
      <vt:lpstr>Marina</vt:lpstr>
      <vt:lpstr>4_Template PresentationGo</vt:lpstr>
      <vt:lpstr>Ion</vt:lpstr>
      <vt:lpstr>Enhance Teaching-Learning using Classroom Screen</vt:lpstr>
      <vt:lpstr>PowerPoint Presentation</vt:lpstr>
      <vt:lpstr>Features of Classroomscreen….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E-Content Future Scope </vt:lpstr>
      <vt:lpstr>Thankyou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Govt. Adarsh College Harda  Welcomes you all for Webinar on Google Apps for Education  09-12-2020</dc:title>
  <dc:creator>MEENAKSHI RATHI</dc:creator>
  <cp:lastModifiedBy>Dr. Meenakshi Rathi</cp:lastModifiedBy>
  <cp:revision>158</cp:revision>
  <dcterms:modified xsi:type="dcterms:W3CDTF">2024-05-15T03:41:24Z</dcterms:modified>
</cp:coreProperties>
</file>